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345" r:id="rId3"/>
    <p:sldId id="346" r:id="rId4"/>
    <p:sldId id="342" r:id="rId5"/>
    <p:sldId id="348" r:id="rId6"/>
    <p:sldId id="349" r:id="rId7"/>
    <p:sldId id="343" r:id="rId8"/>
    <p:sldId id="350" r:id="rId9"/>
    <p:sldId id="351" r:id="rId10"/>
    <p:sldId id="352" r:id="rId11"/>
    <p:sldId id="347" r:id="rId12"/>
    <p:sldId id="338" r:id="rId13"/>
    <p:sldId id="336" r:id="rId14"/>
    <p:sldId id="328" r:id="rId15"/>
    <p:sldId id="325" r:id="rId16"/>
    <p:sldId id="330" r:id="rId17"/>
    <p:sldId id="327" r:id="rId18"/>
    <p:sldId id="32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E8D37-EC83-4776-99DA-0C5D7D42F11D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D9929-D412-4467-9E3E-3C2084C45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4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A452D-B6ED-4615-80DE-6FEDC4EB97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071"/>
            <a:ext cx="2971800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CC15205-F28C-4A32-AF96-AED17B56BC53}" type="slidenum">
              <a:rPr lang="en-US" altLang="en-US" sz="1200" smtClean="0">
                <a:solidFill>
                  <a:prstClr val="black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solidFill>
                  <a:srgbClr val="FFFFCC"/>
                </a:solidFill>
                <a:latin typeface="Arial" pitchFamily="34" charset="0"/>
              </a:rPr>
              <a:t>156 national parks and wilderness areas where visibility was deemed an important attribute</a:t>
            </a:r>
            <a:endParaRPr lang="en-US" altLang="en-US" b="1" i="1">
              <a:solidFill>
                <a:schemeClr val="folHlin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6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7C2E-9697-4F90-B115-83541B193F66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0DFB-7B3C-4441-A8D2-BA953957867E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2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6E21-FCFE-46A2-B3F1-CADA59C9A93B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8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E45EE-D51C-46E8-954C-284974DAAD3C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F33-D1AC-48C2-B5EE-C4AB4586C155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F0FB-8F41-465D-B147-6FE3D04B5E73}" type="datetime1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7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D58B-1A42-4B41-AEC8-55811F2CA90B}" type="datetime1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6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5414-B885-46AC-A5CE-377D1F688710}" type="datetime1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5065-5B8C-4446-9EEC-D13FD0EEFC1B}" type="datetime1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7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5C61-30B0-498A-B0EA-236D917537D6}" type="datetime1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4CB30-A24C-40E7-B89B-232E49B9628B}" type="datetime1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0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2C13-A051-4AE6-94B0-682F84264981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E952D-8A2E-49B1-9E98-971DDFEF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png"/><Relationship Id="rId7" Type="http://schemas.openxmlformats.org/officeDocument/2006/relationships/hyperlink" Target="http://vista.cira.colostate.edu/improve/Default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scott.copeland@colostate.ed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fe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ta.cira.colostate.edu/Improv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hyperlink" Target="http://vista.cira.colostate.edu/improve/Publications/SOPs/UCDavis_SOPs/select2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1852" y="-628677"/>
            <a:ext cx="11888230" cy="7907197"/>
          </a:xfrm>
          <a:prstGeom prst="rect">
            <a:avLst/>
          </a:prstGeom>
        </p:spPr>
      </p:pic>
      <p:pic>
        <p:nvPicPr>
          <p:cNvPr id="2053" name="Picture 5" descr="ciracol_p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29" y="4972865"/>
            <a:ext cx="2481431" cy="12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74793" y="-449558"/>
            <a:ext cx="9331175" cy="1986676"/>
          </a:xfrm>
        </p:spPr>
        <p:txBody>
          <a:bodyPr>
            <a:no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Introduction to IMPROVE and Regional Haze Data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52133" y="3878043"/>
            <a:ext cx="5013712" cy="92798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Scott Copeland, CIRA/USDA Forest Service</a:t>
            </a:r>
          </a:p>
          <a:p>
            <a:pPr algn="l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IMPROVE Steering Committee Chair</a:t>
            </a:r>
          </a:p>
          <a:p>
            <a:pPr algn="l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5"/>
              </a:rPr>
              <a:t>scott.copeland@colostate.edu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8" y="4972865"/>
            <a:ext cx="1177925" cy="13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vista.cira.colostate.edu/improve/_borders/ImproveLinkSpace.gif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22225"/>
            <a:ext cx="225742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-201336" y="2580836"/>
            <a:ext cx="9160778" cy="602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WRAP Regional Haze Planning Work Group call - June 29 , 2017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6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059"/>
            <a:ext cx="7886700" cy="479015"/>
          </a:xfrm>
        </p:spPr>
        <p:txBody>
          <a:bodyPr>
            <a:noAutofit/>
          </a:bodyPr>
          <a:lstStyle/>
          <a:p>
            <a:r>
              <a:rPr lang="en-US" sz="3600" b="1" dirty="0"/>
              <a:t>IMPROVE Sampler Siting, cont.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73" y="804410"/>
            <a:ext cx="7424980" cy="1516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281872"/>
            <a:ext cx="7408003" cy="43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8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sp>
        <p:nvSpPr>
          <p:cNvPr id="5" name="Flowchart: Data 4"/>
          <p:cNvSpPr/>
          <p:nvPr/>
        </p:nvSpPr>
        <p:spPr>
          <a:xfrm>
            <a:off x="232529" y="377858"/>
            <a:ext cx="3195702" cy="670533"/>
          </a:xfrm>
          <a:prstGeom prst="flowChartInputOutp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12 monthly INAPM25-UCD-YYYYMM.txt files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8" name="Straight Arrow Connector 7"/>
          <p:cNvCxnSpPr>
            <a:stCxn id="5" idx="5"/>
            <a:endCxn id="9" idx="1"/>
          </p:cNvCxnSpPr>
          <p:nvPr/>
        </p:nvCxnSpPr>
        <p:spPr>
          <a:xfrm flipV="1">
            <a:off x="3108661" y="695190"/>
            <a:ext cx="975974" cy="17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Decision 8"/>
          <p:cNvSpPr/>
          <p:nvPr/>
        </p:nvSpPr>
        <p:spPr>
          <a:xfrm>
            <a:off x="4084635" y="374864"/>
            <a:ext cx="1670089" cy="640651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New Sites?</a:t>
            </a:r>
          </a:p>
        </p:txBody>
      </p:sp>
      <p:cxnSp>
        <p:nvCxnSpPr>
          <p:cNvPr id="12" name="Straight Arrow Connector 11"/>
          <p:cNvCxnSpPr>
            <a:stCxn id="9" idx="3"/>
            <a:endCxn id="17" idx="1"/>
          </p:cNvCxnSpPr>
          <p:nvPr/>
        </p:nvCxnSpPr>
        <p:spPr>
          <a:xfrm flipV="1">
            <a:off x="5754724" y="614961"/>
            <a:ext cx="798476" cy="802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Process 16"/>
          <p:cNvSpPr/>
          <p:nvPr/>
        </p:nvSpPr>
        <p:spPr>
          <a:xfrm>
            <a:off x="6553200" y="201336"/>
            <a:ext cx="2250990" cy="82724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Generate SS Rayleigh, f(RH) values for each new site.</a:t>
            </a:r>
          </a:p>
        </p:txBody>
      </p:sp>
      <p:cxnSp>
        <p:nvCxnSpPr>
          <p:cNvPr id="21" name="Elbow Connector 20"/>
          <p:cNvCxnSpPr>
            <a:stCxn id="17" idx="2"/>
            <a:endCxn id="24" idx="3"/>
          </p:cNvCxnSpPr>
          <p:nvPr/>
        </p:nvCxnSpPr>
        <p:spPr>
          <a:xfrm rot="5400000">
            <a:off x="6259917" y="959069"/>
            <a:ext cx="1349263" cy="148829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Process 23"/>
          <p:cNvSpPr/>
          <p:nvPr/>
        </p:nvSpPr>
        <p:spPr>
          <a:xfrm>
            <a:off x="3648960" y="1638614"/>
            <a:ext cx="2541440" cy="1478467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Import UCD files, reassign site codes, change units, combine with f(RH) &amp; SS Rayleigh values. </a:t>
            </a:r>
            <a:r>
              <a:rPr lang="en-US" sz="1600" dirty="0">
                <a:solidFill>
                  <a:srgbClr val="FF0000"/>
                </a:solidFill>
              </a:rPr>
              <a:t>(NEW: Perform Level 2 QA at CIRA.  Add flags if necessary.)</a:t>
            </a:r>
          </a:p>
        </p:txBody>
      </p:sp>
      <p:cxnSp>
        <p:nvCxnSpPr>
          <p:cNvPr id="25" name="Straight Arrow Connector 24"/>
          <p:cNvCxnSpPr>
            <a:stCxn id="9" idx="2"/>
            <a:endCxn id="24" idx="0"/>
          </p:cNvCxnSpPr>
          <p:nvPr/>
        </p:nvCxnSpPr>
        <p:spPr>
          <a:xfrm>
            <a:off x="4919680" y="1015515"/>
            <a:ext cx="0" cy="623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/>
          <p:cNvCxnSpPr>
            <a:stCxn id="24" idx="2"/>
            <a:endCxn id="39" idx="0"/>
          </p:cNvCxnSpPr>
          <p:nvPr/>
        </p:nvCxnSpPr>
        <p:spPr>
          <a:xfrm flipH="1">
            <a:off x="4905933" y="3117081"/>
            <a:ext cx="13747" cy="6074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3635213" y="3724492"/>
            <a:ext cx="2541440" cy="92548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Run RHR2 patching algorithm, then completeness checks.</a:t>
            </a:r>
          </a:p>
        </p:txBody>
      </p:sp>
      <p:cxnSp>
        <p:nvCxnSpPr>
          <p:cNvPr id="1036" name="Straight Arrow Connector 1035"/>
          <p:cNvCxnSpPr>
            <a:stCxn id="24" idx="1"/>
            <a:endCxn id="1038" idx="3"/>
          </p:cNvCxnSpPr>
          <p:nvPr/>
        </p:nvCxnSpPr>
        <p:spPr>
          <a:xfrm flipH="1" flipV="1">
            <a:off x="2770040" y="2020775"/>
            <a:ext cx="878920" cy="357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Flowchart: Document 1037"/>
          <p:cNvSpPr/>
          <p:nvPr/>
        </p:nvSpPr>
        <p:spPr>
          <a:xfrm>
            <a:off x="228600" y="1434517"/>
            <a:ext cx="2541440" cy="117251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Natural Conditions 2 work based on pre-patched data if 3 in 5 year criteria met from 2000-2004.</a:t>
            </a:r>
          </a:p>
        </p:txBody>
      </p:sp>
      <p:cxnSp>
        <p:nvCxnSpPr>
          <p:cNvPr id="50" name="Straight Arrow Connector 49"/>
          <p:cNvCxnSpPr>
            <a:stCxn id="39" idx="1"/>
            <a:endCxn id="53" idx="3"/>
          </p:cNvCxnSpPr>
          <p:nvPr/>
        </p:nvCxnSpPr>
        <p:spPr>
          <a:xfrm flipH="1" flipV="1">
            <a:off x="2773968" y="4020936"/>
            <a:ext cx="861245" cy="1663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Document 52"/>
          <p:cNvSpPr/>
          <p:nvPr/>
        </p:nvSpPr>
        <p:spPr>
          <a:xfrm>
            <a:off x="232528" y="3193290"/>
            <a:ext cx="2541440" cy="165529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Substituted values built from patched data.  Substituted data used for NC2 if 3 in 5 year criteria not met from 2000-2004.</a:t>
            </a:r>
          </a:p>
        </p:txBody>
      </p:sp>
      <p:cxnSp>
        <p:nvCxnSpPr>
          <p:cNvPr id="1049" name="Elbow Connector 1048"/>
          <p:cNvCxnSpPr>
            <a:stCxn id="53" idx="2"/>
            <a:endCxn id="62" idx="1"/>
          </p:cNvCxnSpPr>
          <p:nvPr/>
        </p:nvCxnSpPr>
        <p:spPr>
          <a:xfrm rot="16200000" flipH="1">
            <a:off x="2137465" y="4104931"/>
            <a:ext cx="843890" cy="211232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owchart: Process 61"/>
          <p:cNvSpPr/>
          <p:nvPr/>
        </p:nvSpPr>
        <p:spPr>
          <a:xfrm>
            <a:off x="3615573" y="5279333"/>
            <a:ext cx="2541440" cy="607411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Calculate RHR2 &amp; RHR3 metrics.</a:t>
            </a:r>
          </a:p>
        </p:txBody>
      </p:sp>
      <p:cxnSp>
        <p:nvCxnSpPr>
          <p:cNvPr id="64" name="Straight Arrow Connector 63"/>
          <p:cNvCxnSpPr>
            <a:stCxn id="39" idx="2"/>
            <a:endCxn id="62" idx="0"/>
          </p:cNvCxnSpPr>
          <p:nvPr/>
        </p:nvCxnSpPr>
        <p:spPr>
          <a:xfrm flipH="1">
            <a:off x="4886293" y="4649981"/>
            <a:ext cx="19640" cy="629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3" idx="0"/>
            <a:endCxn id="1038" idx="2"/>
          </p:cNvCxnSpPr>
          <p:nvPr/>
        </p:nvCxnSpPr>
        <p:spPr>
          <a:xfrm flipH="1" flipV="1">
            <a:off x="1499320" y="2529516"/>
            <a:ext cx="3928" cy="6637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40650" y="653534"/>
            <a:ext cx="508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919679" y="1048391"/>
            <a:ext cx="508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</a:t>
            </a:r>
          </a:p>
        </p:txBody>
      </p:sp>
      <p:cxnSp>
        <p:nvCxnSpPr>
          <p:cNvPr id="54" name="Straight Arrow Connector 53"/>
          <p:cNvCxnSpPr>
            <a:stCxn id="62" idx="2"/>
          </p:cNvCxnSpPr>
          <p:nvPr/>
        </p:nvCxnSpPr>
        <p:spPr>
          <a:xfrm>
            <a:off x="4886293" y="5886744"/>
            <a:ext cx="0" cy="286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lowchart: Document 134"/>
          <p:cNvSpPr/>
          <p:nvPr/>
        </p:nvSpPr>
        <p:spPr>
          <a:xfrm>
            <a:off x="6858585" y="5377454"/>
            <a:ext cx="1995166" cy="104888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Generate Pie Maps and rolling 5-year averages.</a:t>
            </a:r>
          </a:p>
        </p:txBody>
      </p:sp>
      <p:sp>
        <p:nvSpPr>
          <p:cNvPr id="153" name="Flowchart: Data 152"/>
          <p:cNvSpPr/>
          <p:nvPr/>
        </p:nvSpPr>
        <p:spPr>
          <a:xfrm>
            <a:off x="6563805" y="2596382"/>
            <a:ext cx="2253801" cy="102283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Previous years’ data informs patching</a:t>
            </a:r>
          </a:p>
        </p:txBody>
      </p:sp>
      <p:cxnSp>
        <p:nvCxnSpPr>
          <p:cNvPr id="1079" name="Straight Arrow Connector 1078"/>
          <p:cNvCxnSpPr>
            <a:stCxn id="153" idx="2"/>
          </p:cNvCxnSpPr>
          <p:nvPr/>
        </p:nvCxnSpPr>
        <p:spPr>
          <a:xfrm flipH="1">
            <a:off x="4915752" y="3107797"/>
            <a:ext cx="1873433" cy="351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7" idx="1"/>
            <a:endCxn id="39" idx="3"/>
          </p:cNvCxnSpPr>
          <p:nvPr/>
        </p:nvCxnSpPr>
        <p:spPr>
          <a:xfrm flipH="1" flipV="1">
            <a:off x="6176653" y="4187237"/>
            <a:ext cx="681932" cy="588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/>
          <p:cNvSpPr/>
          <p:nvPr/>
        </p:nvSpPr>
        <p:spPr>
          <a:xfrm>
            <a:off x="6858585" y="3842158"/>
            <a:ext cx="1742702" cy="80782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Species specific flags added for patching</a:t>
            </a:r>
          </a:p>
        </p:txBody>
      </p:sp>
      <p:sp>
        <p:nvSpPr>
          <p:cNvPr id="55" name="Flowchart: Process 54"/>
          <p:cNvSpPr/>
          <p:nvPr/>
        </p:nvSpPr>
        <p:spPr>
          <a:xfrm>
            <a:off x="3608781" y="6166371"/>
            <a:ext cx="2541440" cy="607411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Post to FED and Google Drive*.</a:t>
            </a:r>
          </a:p>
        </p:txBody>
      </p:sp>
      <p:cxnSp>
        <p:nvCxnSpPr>
          <p:cNvPr id="79" name="Straight Arrow Connector 78"/>
          <p:cNvCxnSpPr>
            <a:stCxn id="135" idx="1"/>
            <a:endCxn id="55" idx="3"/>
          </p:cNvCxnSpPr>
          <p:nvPr/>
        </p:nvCxnSpPr>
        <p:spPr>
          <a:xfrm flipH="1">
            <a:off x="6150221" y="5901894"/>
            <a:ext cx="708364" cy="5681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62" idx="3"/>
          </p:cNvCxnSpPr>
          <p:nvPr/>
        </p:nvCxnSpPr>
        <p:spPr>
          <a:xfrm flipV="1">
            <a:off x="6157013" y="5583038"/>
            <a:ext cx="7015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10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7"/>
            <a:ext cx="9144000" cy="6846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73271"/>
            <a:ext cx="494111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(current) IMPROVE Light Extinction Reconstruction “second” equation (used in Round 1 RHR planning)</a:t>
            </a:r>
          </a:p>
        </p:txBody>
      </p:sp>
    </p:spTree>
    <p:extLst>
      <p:ext uri="{BB962C8B-B14F-4D97-AF65-F5344CB8AC3E}">
        <p14:creationId xmlns:p14="http://schemas.microsoft.com/office/powerpoint/2010/main" val="109772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852" y="-591099"/>
            <a:ext cx="11888230" cy="7907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37" y="0"/>
            <a:ext cx="7886700" cy="8770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Main IMPROVE data websites: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832" y="1741118"/>
            <a:ext cx="8132492" cy="530583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  <a:hlinkClick r:id="rId3"/>
              </a:rPr>
              <a:t>http://views.cira.colostate.edu/fed/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Data queries (</a:t>
            </a:r>
            <a:r>
              <a:rPr lang="en-US" i="1" dirty="0">
                <a:solidFill>
                  <a:srgbClr val="FF0000"/>
                </a:solidFill>
              </a:rPr>
              <a:t>for experienced analysts, lots of choices &amp; details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Canned Graphics (draft impairment metrics)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“RHR2” = Haziest 20% day RHR metrics.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“RHR3” = my shorthand for “impairment metric” approach.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4"/>
              </a:rPr>
              <a:t>http://vista.cira.colostate.edu/Improve/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“rolled up” results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RHR2 annual metrics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Entire IMPROVE data set – RHR2, daily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Winhaze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Key documents: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Steering Committee meeting notes and presentations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QAPP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Data Advisories</a:t>
            </a:r>
          </a:p>
          <a:p>
            <a:r>
              <a:rPr lang="en-US" dirty="0">
                <a:solidFill>
                  <a:srgbClr val="FF0000"/>
                </a:solidFill>
              </a:rPr>
              <a:t>Not direct sources of Regional Haze planning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8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06" y="0"/>
            <a:ext cx="6293081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22914" y="3715656"/>
            <a:ext cx="913152" cy="2706915"/>
            <a:chOff x="3722914" y="3715656"/>
            <a:chExt cx="913152" cy="2706915"/>
          </a:xfrm>
        </p:grpSpPr>
        <p:sp>
          <p:nvSpPr>
            <p:cNvPr id="5" name="Rectangle 4"/>
            <p:cNvSpPr/>
            <p:nvPr/>
          </p:nvSpPr>
          <p:spPr>
            <a:xfrm>
              <a:off x="3722914" y="3715656"/>
              <a:ext cx="834572" cy="2706915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85638" y="3715656"/>
              <a:ext cx="850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RHR Baseline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76" y="0"/>
            <a:ext cx="6327648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22914" y="3715656"/>
            <a:ext cx="913152" cy="2706915"/>
            <a:chOff x="3722914" y="3715656"/>
            <a:chExt cx="913152" cy="2706915"/>
          </a:xfrm>
        </p:grpSpPr>
        <p:sp>
          <p:nvSpPr>
            <p:cNvPr id="5" name="Rectangle 4"/>
            <p:cNvSpPr/>
            <p:nvPr/>
          </p:nvSpPr>
          <p:spPr>
            <a:xfrm>
              <a:off x="3722914" y="3715656"/>
              <a:ext cx="754743" cy="2706915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85638" y="3715656"/>
              <a:ext cx="850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RHR Baseline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852" y="-628677"/>
            <a:ext cx="11888230" cy="79071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323" y="448585"/>
            <a:ext cx="7882372" cy="545806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Closing comments: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2016 IMPROVE data will be delayed, likely until roughly November.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	-</a:t>
            </a:r>
            <a:r>
              <a:rPr lang="en-US" sz="2000" dirty="0">
                <a:solidFill>
                  <a:srgbClr val="FF0000"/>
                </a:solidFill>
              </a:rPr>
              <a:t>Delay should be shorter for 2017 data.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EPA’s final impairment guidance document release date is uncertain.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 am working on adding substituted data to the Impairment  Approach dataset, and then reproducing the 2064 endpoint values from the guidance.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Feel free to contact me with questions and comments.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8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0000" y="2047062"/>
            <a:ext cx="2580146" cy="94889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3041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rgbClr val="FF0000"/>
                </a:solidFill>
              </a:rPr>
              <a:t>Track progress at 156(155) Federal Class I Areas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16208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"/>
          <a:stretch>
            <a:fillRect/>
          </a:stretch>
        </p:blipFill>
        <p:spPr bwMode="auto">
          <a:xfrm>
            <a:off x="0" y="3933825"/>
            <a:ext cx="1441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34038"/>
            <a:ext cx="990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1378"/>
          <a:stretch>
            <a:fillRect/>
          </a:stretch>
        </p:blipFill>
        <p:spPr bwMode="auto">
          <a:xfrm>
            <a:off x="7772400" y="236220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 bwMode="auto">
          <a:xfrm>
            <a:off x="0" y="2447925"/>
            <a:ext cx="1447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38800"/>
            <a:ext cx="15446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1589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762000"/>
            <a:ext cx="156686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5634038"/>
            <a:ext cx="16335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5637213"/>
            <a:ext cx="16954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7800" y="1858963"/>
            <a:ext cx="6217771" cy="37750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772400" y="6272461"/>
            <a:ext cx="2057400" cy="365125"/>
          </a:xfrm>
        </p:spPr>
        <p:txBody>
          <a:bodyPr/>
          <a:lstStyle/>
          <a:p>
            <a:fld id="{801E952D-8A2E-49B1-9E98-971DDFEFF42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41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2476" y="-734665"/>
            <a:ext cx="11888230" cy="7907197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3323" y="-176311"/>
            <a:ext cx="7886700" cy="1325563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What is IMPROVE?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753" y="814715"/>
            <a:ext cx="7886700" cy="554148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hlink"/>
                </a:solidFill>
              </a:rPr>
              <a:t>I</a:t>
            </a:r>
            <a:r>
              <a:rPr lang="en-US" altLang="en-US" dirty="0">
                <a:solidFill>
                  <a:srgbClr val="FF0000"/>
                </a:solidFill>
              </a:rPr>
              <a:t>nteragency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hlink"/>
                </a:solidFill>
              </a:rPr>
              <a:t>M</a:t>
            </a:r>
            <a:r>
              <a:rPr lang="en-US" altLang="en-US" dirty="0">
                <a:solidFill>
                  <a:srgbClr val="FF0000"/>
                </a:solidFill>
              </a:rPr>
              <a:t>onitoring of </a:t>
            </a:r>
            <a:r>
              <a:rPr lang="en-US" altLang="en-US" dirty="0" err="1">
                <a:solidFill>
                  <a:schemeClr val="hlink"/>
                </a:solidFill>
              </a:rPr>
              <a:t>PRO</a:t>
            </a:r>
            <a:r>
              <a:rPr lang="en-US" altLang="en-US" dirty="0" err="1">
                <a:solidFill>
                  <a:srgbClr val="FF0000"/>
                </a:solidFill>
              </a:rPr>
              <a:t>tected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hlink"/>
                </a:solidFill>
              </a:rPr>
              <a:t>V</a:t>
            </a:r>
            <a:r>
              <a:rPr lang="en-US" altLang="en-US" dirty="0">
                <a:solidFill>
                  <a:srgbClr val="FF0000"/>
                </a:solidFill>
              </a:rPr>
              <a:t>isual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hlink"/>
                </a:solidFill>
              </a:rPr>
              <a:t>E</a:t>
            </a:r>
            <a:r>
              <a:rPr lang="en-US" altLang="en-US" dirty="0">
                <a:solidFill>
                  <a:srgbClr val="FF0000"/>
                </a:solidFill>
              </a:rPr>
              <a:t>nvironments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It is a monitoring network </a:t>
            </a:r>
            <a:r>
              <a:rPr lang="en-US" altLang="en-US" i="1" dirty="0">
                <a:solidFill>
                  <a:srgbClr val="FF0000"/>
                </a:solidFill>
              </a:rPr>
              <a:t>and</a:t>
            </a:r>
            <a:r>
              <a:rPr lang="en-US" altLang="en-US" dirty="0">
                <a:solidFill>
                  <a:srgbClr val="FF0000"/>
                </a:solidFill>
              </a:rPr>
              <a:t> a group which makes recommendations about the network.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The network began in 1988 with 20 sites</a:t>
            </a:r>
          </a:p>
          <a:p>
            <a:endParaRPr lang="en-US" altLang="en-US" dirty="0">
              <a:solidFill>
                <a:srgbClr val="FF0000"/>
              </a:solidFill>
            </a:endParaRPr>
          </a:p>
          <a:p>
            <a:endParaRPr lang="en-US" altLang="en-US" dirty="0">
              <a:solidFill>
                <a:srgbClr val="FF0000"/>
              </a:solidFill>
            </a:endParaRPr>
          </a:p>
          <a:p>
            <a:r>
              <a:rPr lang="en-US" altLang="en-US" dirty="0">
                <a:solidFill>
                  <a:srgbClr val="FF0000"/>
                </a:solidFill>
              </a:rPr>
              <a:t>Now ~163 sites representing 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</a:rPr>
              <a:t>USDA FS, FWS, NPS, State, 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</a:rPr>
              <a:t>Tribal, International agencies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25" y="3498059"/>
            <a:ext cx="4348976" cy="33599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42133" y="6370313"/>
            <a:ext cx="2057400" cy="365125"/>
          </a:xfrm>
        </p:spPr>
        <p:txBody>
          <a:bodyPr/>
          <a:lstStyle/>
          <a:p>
            <a:fld id="{801E952D-8A2E-49B1-9E98-971DDFEFF4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7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2417" y="-1485202"/>
            <a:ext cx="11888230" cy="83432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2677" y="5366429"/>
            <a:ext cx="7061322" cy="85291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Associate (non-voting) Members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Arizona DEQ, Environment Canada, and Republic of Korea Ministry of Environment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8" y="3263337"/>
            <a:ext cx="857527" cy="8609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51" y="4708170"/>
            <a:ext cx="1284047" cy="468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7" y="4314925"/>
            <a:ext cx="903627" cy="7864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7" y="3116864"/>
            <a:ext cx="865189" cy="10299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34524" y="2842021"/>
            <a:ext cx="236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Primary funding source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58277" y="5337926"/>
            <a:ext cx="1980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Contracting agency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39184" y="31833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FF0000"/>
                </a:solidFill>
              </a:rPr>
              <a:t>Who is the IMPROVE Steering Committee?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118" y="4124294"/>
            <a:ext cx="1352547" cy="13525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90" y="2887951"/>
            <a:ext cx="1264174" cy="8849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01" y="2015241"/>
            <a:ext cx="2863463" cy="6515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26" y="3994050"/>
            <a:ext cx="1264174" cy="4809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9416" y="1983636"/>
            <a:ext cx="1288999" cy="887977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7" y="2009603"/>
            <a:ext cx="857528" cy="95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3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988" y="-771837"/>
            <a:ext cx="11888230" cy="7907197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39184" y="31833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FF0000"/>
                </a:solidFill>
              </a:rPr>
              <a:t>What does the Steering Committee do?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092818" y="1784871"/>
            <a:ext cx="7333065" cy="4682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Meet annually to discuss the state of the network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Identify issues related to funding, analytical techniques, data handling, site operations, visibility science.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Make consensus </a:t>
            </a:r>
            <a:r>
              <a:rPr lang="en-US" altLang="en-US" i="1" dirty="0">
                <a:solidFill>
                  <a:srgbClr val="FF0000"/>
                </a:solidFill>
              </a:rPr>
              <a:t>recommendations</a:t>
            </a:r>
            <a:r>
              <a:rPr lang="en-US" altLang="en-US" dirty="0">
                <a:solidFill>
                  <a:srgbClr val="FF0000"/>
                </a:solidFill>
              </a:rPr>
              <a:t> about solutions.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Provides feedback to agencies regarding issues and solutions.</a:t>
            </a:r>
          </a:p>
          <a:p>
            <a:pPr algn="l"/>
            <a:r>
              <a:rPr lang="en-US" altLang="en-US" dirty="0">
                <a:solidFill>
                  <a:srgbClr val="FF0000"/>
                </a:solidFill>
              </a:rPr>
              <a:t>	-&gt; You can interact with the SC formally by 	contacting your SC Representative or informally by 	contacting any member of the committee.</a:t>
            </a:r>
          </a:p>
        </p:txBody>
      </p:sp>
    </p:spTree>
    <p:extLst>
      <p:ext uri="{BB962C8B-B14F-4D97-AF65-F5344CB8AC3E}">
        <p14:creationId xmlns:p14="http://schemas.microsoft.com/office/powerpoint/2010/main" val="1226424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3988" y="-771837"/>
            <a:ext cx="11888230" cy="7907197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353495"/>
            <a:ext cx="9244668" cy="1089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FF0000"/>
                </a:solidFill>
              </a:rPr>
              <a:t>What does NPS do in managing the sampling network contractor and delivery of data &amp; analysis results?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92279" y="1898031"/>
            <a:ext cx="80622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Listens to Steering Committee recommendations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Directs subcontractors to perform work:</a:t>
            </a:r>
          </a:p>
          <a:p>
            <a:pPr algn="l"/>
            <a:r>
              <a:rPr lang="en-US" altLang="en-US" dirty="0">
                <a:solidFill>
                  <a:srgbClr val="FF0000"/>
                </a:solidFill>
              </a:rPr>
              <a:t>	UC Davis is the central lab</a:t>
            </a:r>
          </a:p>
          <a:p>
            <a:pPr algn="l"/>
            <a:r>
              <a:rPr lang="en-US" altLang="en-US" dirty="0">
                <a:solidFill>
                  <a:srgbClr val="FF0000"/>
                </a:solidFill>
              </a:rPr>
              <a:t>	DRI provides TOR/Carbon analysis</a:t>
            </a:r>
          </a:p>
          <a:p>
            <a:pPr algn="l"/>
            <a:r>
              <a:rPr lang="en-US" altLang="en-US" dirty="0">
                <a:solidFill>
                  <a:srgbClr val="FF0000"/>
                </a:solidFill>
              </a:rPr>
              <a:t>	RTI provides ion analysis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Supports CIRA activities at CSU: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Cooperative agreement enables: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Applied visibility research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Provides data, methodology, and program tracking access via IMPROVE, FED, WRAP TSS and other websites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Publishes raw data, visibility metrics, periodic IMPROVE reports, and other visibility documents on its websites.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21" y="3990852"/>
            <a:ext cx="1384125" cy="675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08" y="2728464"/>
            <a:ext cx="1710770" cy="400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18" y="2693771"/>
            <a:ext cx="2656294" cy="4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023" y="-628677"/>
            <a:ext cx="11888230" cy="7907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0" y="1021924"/>
            <a:ext cx="3774427" cy="51130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4882" y="840804"/>
            <a:ext cx="44370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Module A, PM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2.5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Teflon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PM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</a:rPr>
              <a:t>2.5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Mass (gravimetric, not FRM/FEM)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38ED4"/>
                </a:solidFill>
                <a:latin typeface="Calibri" panose="020F0502020204030204" pitchFamily="34" charset="0"/>
              </a:rPr>
              <a:t>FTIR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Elements (XRF, </a:t>
            </a:r>
            <a:r>
              <a:rPr lang="en-US" strike="sngStrike" dirty="0">
                <a:solidFill>
                  <a:srgbClr val="FF0000"/>
                </a:solidFill>
                <a:latin typeface="Calibri" panose="020F0502020204030204" pitchFamily="34" charset="0"/>
              </a:rPr>
              <a:t>PIXE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trike="sngStrike" dirty="0">
                <a:solidFill>
                  <a:srgbClr val="FF0000"/>
                </a:solidFill>
                <a:latin typeface="Calibri" panose="020F0502020204030204" pitchFamily="34" charset="0"/>
              </a:rPr>
              <a:t>PESA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Fabs (HIPS, </a:t>
            </a:r>
            <a:r>
              <a:rPr lang="en-US" dirty="0">
                <a:solidFill>
                  <a:srgbClr val="538ED4"/>
                </a:solidFill>
                <a:latin typeface="Calibri" panose="020F0502020204030204" pitchFamily="34" charset="0"/>
              </a:rPr>
              <a:t>BITS?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Module B, PM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2.5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Nylon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SO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4=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, NO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3-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, Cl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- 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Module C PM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2.5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Quartz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OC, EC (TOR) </a:t>
            </a:r>
            <a:r>
              <a:rPr lang="pt-BR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(O1, O2, O3, O4, OP, E1, E2, E3) </a:t>
            </a:r>
          </a:p>
          <a:p>
            <a:endParaRPr lang="pt-BR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Module D, PM</a:t>
            </a:r>
            <a:r>
              <a:rPr lang="pt-BR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10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Teflon </a:t>
            </a:r>
            <a:endParaRPr lang="pt-BR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PM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10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mass (gravimetric)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9914" y="333355"/>
            <a:ext cx="5857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IMPROVE Aerosol Sampler(s) &amp; Filter Analysis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95242"/>
            <a:ext cx="3185886" cy="21182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699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IMPROVE Site Selection for Regional Haze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371206"/>
            <a:ext cx="7886700" cy="258762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hlinkClick r:id="rId2"/>
              </a:rPr>
              <a:t>http://vista.cira.colostate.edu/improve/Publications/SOPs/UCDavis_SOPs/select22.pdf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04" y="2573724"/>
            <a:ext cx="5729680" cy="3782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004531"/>
            <a:ext cx="7159276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6995"/>
          </a:xfrm>
        </p:spPr>
        <p:txBody>
          <a:bodyPr>
            <a:noAutofit/>
          </a:bodyPr>
          <a:lstStyle/>
          <a:p>
            <a:r>
              <a:rPr lang="en-US" sz="3600" b="1" dirty="0"/>
              <a:t>IMPROVE Sampler Siting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954050"/>
            <a:ext cx="7159276" cy="18143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E952D-8A2E-49B1-9E98-971DDFEFF42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68368"/>
            <a:ext cx="7159276" cy="36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4667</TotalTime>
  <Words>638</Words>
  <Application>Microsoft Office PowerPoint</Application>
  <PresentationFormat>On-screen Show (4:3)</PresentationFormat>
  <Paragraphs>111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Office Theme</vt:lpstr>
      <vt:lpstr>Introduction to IMPROVE and Regional Haze Data</vt:lpstr>
      <vt:lpstr>Track progress at 156(155) Federal Class I Areas</vt:lpstr>
      <vt:lpstr>What is IMPROVE?</vt:lpstr>
      <vt:lpstr>PowerPoint Presentation</vt:lpstr>
      <vt:lpstr>PowerPoint Presentation</vt:lpstr>
      <vt:lpstr>PowerPoint Presentation</vt:lpstr>
      <vt:lpstr>PowerPoint Presentation</vt:lpstr>
      <vt:lpstr>IMPROVE Site Selection for Regional Haze tracking</vt:lpstr>
      <vt:lpstr>IMPROVE Sampler Siting</vt:lpstr>
      <vt:lpstr>IMPROVE Sampler Siting, cont.</vt:lpstr>
      <vt:lpstr>PowerPoint Presentation</vt:lpstr>
      <vt:lpstr>PowerPoint Presentation</vt:lpstr>
      <vt:lpstr>PowerPoint Presentation</vt:lpstr>
      <vt:lpstr>Main IMPROVE data websites: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Tracking Progress Metrics under the Regional Haze Rule using Default and Impairment Based Approach</dc:title>
  <dc:creator>Copeland,Scott</dc:creator>
  <cp:lastModifiedBy>Tom Moore</cp:lastModifiedBy>
  <cp:revision>155</cp:revision>
  <dcterms:created xsi:type="dcterms:W3CDTF">2016-09-16T20:31:50Z</dcterms:created>
  <dcterms:modified xsi:type="dcterms:W3CDTF">2017-06-29T16:38:08Z</dcterms:modified>
</cp:coreProperties>
</file>